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3300"/>
    <a:srgbClr val="51CE0C"/>
    <a:srgbClr val="8B09AF"/>
    <a:srgbClr val="0852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251468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347920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5600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3555274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690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3119948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1346626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3727187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2332810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7CBEF0E-0273-4B38-9E5F-70DDD124B3D7}" type="datetimeFigureOut">
              <a:rPr lang="en-IN" smtClean="0"/>
              <a:t>25-04-2020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2944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CBEF0E-0273-4B38-9E5F-70DDD124B3D7}" type="datetimeFigureOut">
              <a:rPr lang="en-IN" smtClean="0"/>
              <a:t>25-04-2020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212125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CBEF0E-0273-4B38-9E5F-70DDD124B3D7}" type="datetimeFigureOut">
              <a:rPr lang="en-IN" smtClean="0"/>
              <a:t>25-04-2020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70251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CBEF0E-0273-4B38-9E5F-70DDD124B3D7}" type="datetimeFigureOut">
              <a:rPr lang="en-IN" smtClean="0"/>
              <a:t>25-04-2020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1147987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CBEF0E-0273-4B38-9E5F-70DDD124B3D7}" type="datetimeFigureOut">
              <a:rPr lang="en-IN" smtClean="0"/>
              <a:t>25-04-2020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3743434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7CBEF0E-0273-4B38-9E5F-70DDD124B3D7}" type="datetimeFigureOut">
              <a:rPr lang="en-IN" smtClean="0"/>
              <a:t>25-04-2020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AB033B-4A85-48F9-A543-AF96027954D5}" type="slidenum">
              <a:rPr lang="en-IN" smtClean="0"/>
              <a:t>‹#›</a:t>
            </a:fld>
            <a:endParaRPr lang="en-IN"/>
          </a:p>
        </p:txBody>
      </p:sp>
    </p:spTree>
    <p:extLst>
      <p:ext uri="{BB962C8B-B14F-4D97-AF65-F5344CB8AC3E}">
        <p14:creationId xmlns:p14="http://schemas.microsoft.com/office/powerpoint/2010/main" val="15581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DAB033B-4A85-48F9-A543-AF96027954D5}" type="slidenum">
              <a:rPr lang="en-IN" smtClean="0"/>
              <a:t>‹#›</a:t>
            </a:fld>
            <a:endParaRPr lang="en-IN"/>
          </a:p>
        </p:txBody>
      </p:sp>
      <p:sp>
        <p:nvSpPr>
          <p:cNvPr id="5" name="Date Placeholder 4"/>
          <p:cNvSpPr>
            <a:spLocks noGrp="1"/>
          </p:cNvSpPr>
          <p:nvPr>
            <p:ph type="dt" sz="half" idx="10"/>
          </p:nvPr>
        </p:nvSpPr>
        <p:spPr/>
        <p:txBody>
          <a:bodyPr/>
          <a:lstStyle/>
          <a:p>
            <a:fld id="{77CBEF0E-0273-4B38-9E5F-70DDD124B3D7}" type="datetimeFigureOut">
              <a:rPr lang="en-IN" smtClean="0"/>
              <a:t>25-04-2020</a:t>
            </a:fld>
            <a:endParaRPr lang="en-IN"/>
          </a:p>
        </p:txBody>
      </p:sp>
    </p:spTree>
    <p:extLst>
      <p:ext uri="{BB962C8B-B14F-4D97-AF65-F5344CB8AC3E}">
        <p14:creationId xmlns:p14="http://schemas.microsoft.com/office/powerpoint/2010/main" val="118786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CBEF0E-0273-4B38-9E5F-70DDD124B3D7}" type="datetimeFigureOut">
              <a:rPr lang="en-IN" smtClean="0"/>
              <a:t>25-04-2020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DAB033B-4A85-48F9-A543-AF96027954D5}" type="slidenum">
              <a:rPr lang="en-IN" smtClean="0"/>
              <a:t>‹#›</a:t>
            </a:fld>
            <a:endParaRPr lang="en-IN"/>
          </a:p>
        </p:txBody>
      </p:sp>
    </p:spTree>
    <p:extLst>
      <p:ext uri="{BB962C8B-B14F-4D97-AF65-F5344CB8AC3E}">
        <p14:creationId xmlns:p14="http://schemas.microsoft.com/office/powerpoint/2010/main" val="2935257703"/>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 id="2147483742" r:id="rId13"/>
    <p:sldLayoutId id="2147483743" r:id="rId14"/>
    <p:sldLayoutId id="2147483744" r:id="rId15"/>
    <p:sldLayoutId id="21474837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nurag\Desktop\picture">
            <a:extLst>
              <a:ext uri="{FF2B5EF4-FFF2-40B4-BE49-F238E27FC236}">
                <a16:creationId xmlns:a16="http://schemas.microsoft.com/office/drawing/2014/main" id="{9000B506-E749-4825-AC58-A8E593D142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0649"/>
            <a:ext cx="1656655" cy="132343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C:\Users\Anurag\Desktop\220px-University_of_Burdwan_logo.png">
            <a:extLst>
              <a:ext uri="{FF2B5EF4-FFF2-40B4-BE49-F238E27FC236}">
                <a16:creationId xmlns:a16="http://schemas.microsoft.com/office/drawing/2014/main" id="{96E3025C-2BF6-45EC-844D-DFEA631941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560" y="198505"/>
            <a:ext cx="1670497" cy="132343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32403A9D-F569-4828-B16C-ED002A728FC3}"/>
              </a:ext>
            </a:extLst>
          </p:cNvPr>
          <p:cNvSpPr/>
          <p:nvPr/>
        </p:nvSpPr>
        <p:spPr>
          <a:xfrm>
            <a:off x="109728" y="2039113"/>
            <a:ext cx="11900849" cy="1323439"/>
          </a:xfrm>
          <a:prstGeom prst="rect">
            <a:avLst/>
          </a:prstGeom>
          <a:noFill/>
        </p:spPr>
        <p:txBody>
          <a:bodyPr wrap="square" lIns="91440" tIns="45720" rIns="91440" bIns="45720">
            <a:spAutoFit/>
          </a:bodyPr>
          <a:lstStyle/>
          <a:p>
            <a:pPr algn="ctr"/>
            <a:r>
              <a:rPr lang="en-US" sz="4000" b="1" u="sng" dirty="0">
                <a:ln w="6600">
                  <a:solidFill>
                    <a:schemeClr val="accent2"/>
                  </a:solidFill>
                  <a:prstDash val="solid"/>
                </a:ln>
                <a:solidFill>
                  <a:schemeClr val="accent2">
                    <a:lumMod val="75000"/>
                  </a:schemeClr>
                </a:solidFill>
                <a:effectLst>
                  <a:outerShdw dist="38100" dir="2700000" algn="tl" rotWithShape="0">
                    <a:schemeClr val="accent2"/>
                  </a:outerShdw>
                </a:effectLst>
              </a:rPr>
              <a:t>HUMAN GEOGRAPHY </a:t>
            </a:r>
            <a:r>
              <a:rPr lang="en-US" sz="4000" b="1" dirty="0">
                <a:ln w="6600">
                  <a:solidFill>
                    <a:schemeClr val="accent2"/>
                  </a:solidFill>
                  <a:prstDash val="solid"/>
                </a:ln>
                <a:solidFill>
                  <a:schemeClr val="accent2">
                    <a:lumMod val="75000"/>
                  </a:schemeClr>
                </a:solidFill>
                <a:effectLst>
                  <a:outerShdw dist="38100" dir="2700000" algn="tl" rotWithShape="0">
                    <a:schemeClr val="accent2"/>
                  </a:outerShdw>
                </a:effectLst>
              </a:rPr>
              <a:t>: DEFINITION, NATURE, SCOPE &amp; MAJOR SUBFIELDS</a:t>
            </a:r>
            <a:endParaRPr lang="en-US" sz="4000" b="1" cap="none" spc="0" dirty="0">
              <a:ln w="6600">
                <a:solidFill>
                  <a:schemeClr val="accent2"/>
                </a:solidFill>
                <a:prstDash val="solid"/>
              </a:ln>
              <a:solidFill>
                <a:schemeClr val="accent2">
                  <a:lumMod val="75000"/>
                </a:schemeClr>
              </a:solidFill>
              <a:effectLst>
                <a:outerShdw dist="38100" dir="2700000" algn="tl" rotWithShape="0">
                  <a:schemeClr val="accent2"/>
                </a:outerShdw>
              </a:effectLst>
            </a:endParaRPr>
          </a:p>
        </p:txBody>
      </p:sp>
      <p:sp>
        <p:nvSpPr>
          <p:cNvPr id="6" name="Rectangle 5">
            <a:extLst>
              <a:ext uri="{FF2B5EF4-FFF2-40B4-BE49-F238E27FC236}">
                <a16:creationId xmlns:a16="http://schemas.microsoft.com/office/drawing/2014/main" id="{2362C0B6-4E3A-41AA-8132-3836BDDDF168}"/>
              </a:ext>
            </a:extLst>
          </p:cNvPr>
          <p:cNvSpPr/>
          <p:nvPr/>
        </p:nvSpPr>
        <p:spPr>
          <a:xfrm>
            <a:off x="9052704" y="5274500"/>
            <a:ext cx="3950208" cy="1384995"/>
          </a:xfrm>
          <a:prstGeom prst="rect">
            <a:avLst/>
          </a:prstGeom>
        </p:spPr>
        <p:txBody>
          <a:bodyPr wrap="square">
            <a:spAutoFit/>
          </a:bodyPr>
          <a:lstStyle/>
          <a:p>
            <a:r>
              <a:rPr lang="en-IN" sz="2400" dirty="0">
                <a:latin typeface="Arial Black" pitchFamily="34" charset="0"/>
              </a:rPr>
              <a:t> </a:t>
            </a:r>
            <a:r>
              <a:rPr lang="en-IN" sz="2000" b="1" dirty="0" err="1">
                <a:latin typeface="Times New Roman" pitchFamily="18" charset="0"/>
                <a:cs typeface="Times New Roman" pitchFamily="18" charset="0"/>
              </a:rPr>
              <a:t>Dr.</a:t>
            </a:r>
            <a:r>
              <a:rPr lang="en-IN" sz="2000" b="1" dirty="0">
                <a:latin typeface="Times New Roman" pitchFamily="18" charset="0"/>
                <a:cs typeface="Times New Roman" pitchFamily="18" charset="0"/>
              </a:rPr>
              <a:t> Tanmoy </a:t>
            </a:r>
            <a:r>
              <a:rPr lang="en-IN" sz="2000" b="1" dirty="0" err="1">
                <a:latin typeface="Times New Roman" pitchFamily="18" charset="0"/>
                <a:cs typeface="Times New Roman" pitchFamily="18" charset="0"/>
              </a:rPr>
              <a:t>Dhibor</a:t>
            </a:r>
            <a:endParaRPr lang="en-IN" sz="2000" b="1" dirty="0">
              <a:latin typeface="Times New Roman" pitchFamily="18" charset="0"/>
              <a:cs typeface="Times New Roman" pitchFamily="18" charset="0"/>
            </a:endParaRPr>
          </a:p>
          <a:p>
            <a:r>
              <a:rPr lang="en-IN" sz="2000" b="1" dirty="0">
                <a:latin typeface="Times New Roman" pitchFamily="18" charset="0"/>
                <a:cs typeface="Times New Roman" pitchFamily="18" charset="0"/>
              </a:rPr>
              <a:t>Assistant Professor</a:t>
            </a:r>
          </a:p>
          <a:p>
            <a:r>
              <a:rPr lang="en-IN" sz="2000" b="1" dirty="0">
                <a:latin typeface="Times New Roman" pitchFamily="18" charset="0"/>
                <a:cs typeface="Times New Roman" pitchFamily="18" charset="0"/>
              </a:rPr>
              <a:t>Department of Geography</a:t>
            </a:r>
          </a:p>
          <a:p>
            <a:r>
              <a:rPr lang="en-IN" sz="2000" b="1" dirty="0">
                <a:latin typeface="Times New Roman" pitchFamily="18" charset="0"/>
                <a:cs typeface="Times New Roman" pitchFamily="18" charset="0"/>
              </a:rPr>
              <a:t>Hooghly Women’s College</a:t>
            </a:r>
          </a:p>
        </p:txBody>
      </p:sp>
      <p:sp>
        <p:nvSpPr>
          <p:cNvPr id="7" name="Rectangle 6">
            <a:extLst>
              <a:ext uri="{FF2B5EF4-FFF2-40B4-BE49-F238E27FC236}">
                <a16:creationId xmlns:a16="http://schemas.microsoft.com/office/drawing/2014/main" id="{E598C469-72FD-48BF-BAF2-EF22E53CBEBE}"/>
              </a:ext>
            </a:extLst>
          </p:cNvPr>
          <p:cNvSpPr/>
          <p:nvPr/>
        </p:nvSpPr>
        <p:spPr>
          <a:xfrm>
            <a:off x="4978173" y="6474829"/>
            <a:ext cx="1924758" cy="369332"/>
          </a:xfrm>
          <a:prstGeom prst="rect">
            <a:avLst/>
          </a:prstGeom>
        </p:spPr>
        <p:txBody>
          <a:bodyPr wrap="none">
            <a:spAutoFit/>
          </a:bodyPr>
          <a:lstStyle/>
          <a:p>
            <a:pPr algn="ctr"/>
            <a:r>
              <a:rPr lang="en-US" dirty="0"/>
              <a:t>Dr. Tanmoy </a:t>
            </a:r>
            <a:r>
              <a:rPr lang="en-US" dirty="0" err="1"/>
              <a:t>Dhibor</a:t>
            </a:r>
            <a:endParaRPr lang="en-US" dirty="0"/>
          </a:p>
        </p:txBody>
      </p:sp>
    </p:spTree>
    <p:extLst>
      <p:ext uri="{BB962C8B-B14F-4D97-AF65-F5344CB8AC3E}">
        <p14:creationId xmlns:p14="http://schemas.microsoft.com/office/powerpoint/2010/main" val="1550090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BD8FF8-FF66-4EE6-9413-735FF0822509}"/>
              </a:ext>
            </a:extLst>
          </p:cNvPr>
          <p:cNvSpPr>
            <a:spLocks noGrp="1"/>
          </p:cNvSpPr>
          <p:nvPr>
            <p:ph type="title"/>
          </p:nvPr>
        </p:nvSpPr>
        <p:spPr>
          <a:xfrm>
            <a:off x="553047" y="378040"/>
            <a:ext cx="8963816" cy="6101919"/>
          </a:xfrm>
        </p:spPr>
        <p:txBody>
          <a:bodyPr>
            <a:normAutofit/>
          </a:bodyPr>
          <a:lstStyle/>
          <a:p>
            <a:pPr>
              <a:lnSpc>
                <a:spcPct val="150000"/>
              </a:lnSpc>
            </a:pPr>
            <a:r>
              <a:rPr lang="en-US" sz="2000" dirty="0">
                <a:solidFill>
                  <a:schemeClr val="tx1"/>
                </a:solidFill>
                <a:latin typeface="Times New Roman" panose="02020603050405020304" pitchFamily="18" charset="0"/>
                <a:cs typeface="Times New Roman" panose="02020603050405020304" pitchFamily="18" charset="0"/>
              </a:rPr>
              <a:t>6.</a:t>
            </a:r>
            <a:r>
              <a:rPr lang="en-US" sz="2000" dirty="0">
                <a:solidFill>
                  <a:srgbClr val="FF0000"/>
                </a:solidFill>
                <a:latin typeface="Times New Roman" panose="02020603050405020304" pitchFamily="18" charset="0"/>
                <a:cs typeface="Times New Roman" panose="02020603050405020304" pitchFamily="18" charset="0"/>
              </a:rPr>
              <a:t>HISTORICAL GEOGRAPHY: </a:t>
            </a:r>
            <a:r>
              <a:rPr lang="en-US" sz="2000" dirty="0">
                <a:solidFill>
                  <a:schemeClr val="tx1"/>
                </a:solidFill>
                <a:latin typeface="Times New Roman" panose="02020603050405020304" pitchFamily="18" charset="0"/>
                <a:cs typeface="Times New Roman" panose="02020603050405020304" pitchFamily="18" charset="0"/>
              </a:rPr>
              <a:t>Spatial and temporal trends of geographical phenomena are studied in historical geography.</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7. </a:t>
            </a:r>
            <a:r>
              <a:rPr lang="en-US" sz="2000" dirty="0">
                <a:solidFill>
                  <a:srgbClr val="FF0000"/>
                </a:solidFill>
                <a:latin typeface="Times New Roman" panose="02020603050405020304" pitchFamily="18" charset="0"/>
                <a:cs typeface="Times New Roman" panose="02020603050405020304" pitchFamily="18" charset="0"/>
              </a:rPr>
              <a:t>POPULATION GEOGRAPHY: </a:t>
            </a:r>
            <a:r>
              <a:rPr lang="en-US" sz="2000" dirty="0">
                <a:solidFill>
                  <a:schemeClr val="tx1"/>
                </a:solidFill>
                <a:latin typeface="Times New Roman" panose="02020603050405020304" pitchFamily="18" charset="0"/>
                <a:cs typeface="Times New Roman" panose="02020603050405020304" pitchFamily="18" charset="0"/>
              </a:rPr>
              <a:t>It is the study of various dimensions of population like its population distribution, density, composition, fertility, mortality, migration etc.</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8</a:t>
            </a:r>
            <a:r>
              <a:rPr lang="en-US" sz="2000" dirty="0">
                <a:solidFill>
                  <a:srgbClr val="FF0000"/>
                </a:solidFill>
                <a:latin typeface="Times New Roman" panose="02020603050405020304" pitchFamily="18" charset="0"/>
                <a:cs typeface="Times New Roman" panose="02020603050405020304" pitchFamily="18" charset="0"/>
              </a:rPr>
              <a:t>. SETTLEMENT GEOGRAPHY: </a:t>
            </a:r>
            <a:r>
              <a:rPr lang="en-US" sz="2000" dirty="0">
                <a:solidFill>
                  <a:schemeClr val="tx1"/>
                </a:solidFill>
                <a:latin typeface="Times New Roman" panose="02020603050405020304" pitchFamily="18" charset="0"/>
                <a:cs typeface="Times New Roman" panose="02020603050405020304" pitchFamily="18" charset="0"/>
              </a:rPr>
              <a:t>It is the study of rural/ urban settlements, their size, distribution, functions, hierarch, and off various other parameters of settlement system.</a:t>
            </a:r>
            <a:br>
              <a:rPr lang="en-US" sz="2000" dirty="0">
                <a:solidFill>
                  <a:schemeClr val="tx1"/>
                </a:solidFill>
                <a:latin typeface="Times New Roman" panose="02020603050405020304" pitchFamily="18" charset="0"/>
                <a:cs typeface="Times New Roman" panose="02020603050405020304" pitchFamily="18" charset="0"/>
              </a:rPr>
            </a:br>
            <a:r>
              <a:rPr lang="en-US" sz="2000" dirty="0">
                <a:solidFill>
                  <a:schemeClr val="tx1"/>
                </a:solidFill>
                <a:latin typeface="Times New Roman" panose="02020603050405020304" pitchFamily="18" charset="0"/>
                <a:cs typeface="Times New Roman" panose="02020603050405020304" pitchFamily="18" charset="0"/>
              </a:rPr>
              <a:t>9. </a:t>
            </a:r>
            <a:r>
              <a:rPr lang="en-US" sz="2000" dirty="0">
                <a:solidFill>
                  <a:srgbClr val="FF0000"/>
                </a:solidFill>
                <a:latin typeface="Times New Roman" panose="02020603050405020304" pitchFamily="18" charset="0"/>
                <a:cs typeface="Times New Roman" panose="02020603050405020304" pitchFamily="18" charset="0"/>
              </a:rPr>
              <a:t>BEHAVIORAL GEOGRAPHY: </a:t>
            </a:r>
            <a:r>
              <a:rPr lang="en-US" sz="2000" dirty="0">
                <a:solidFill>
                  <a:schemeClr val="tx1"/>
                </a:solidFill>
                <a:latin typeface="Times New Roman" panose="02020603050405020304" pitchFamily="18" charset="0"/>
                <a:cs typeface="Times New Roman" panose="02020603050405020304" pitchFamily="18" charset="0"/>
              </a:rPr>
              <a:t>It is an approach to human geography that attempts to understand  human activities in space, place, and environment by studying it at the level of the individual person.</a:t>
            </a:r>
            <a:endParaRPr lang="en-IN" sz="2000" dirty="0">
              <a:solidFill>
                <a:schemeClr val="tx1"/>
              </a:solidFill>
            </a:endParaRPr>
          </a:p>
        </p:txBody>
      </p:sp>
    </p:spTree>
    <p:extLst>
      <p:ext uri="{BB962C8B-B14F-4D97-AF65-F5344CB8AC3E}">
        <p14:creationId xmlns:p14="http://schemas.microsoft.com/office/powerpoint/2010/main" val="1246758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121ECB3-9429-4EF0-AC74-1D3F82649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82221" y="710213"/>
            <a:ext cx="6627558" cy="603681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Rectangle 3">
            <a:extLst>
              <a:ext uri="{FF2B5EF4-FFF2-40B4-BE49-F238E27FC236}">
                <a16:creationId xmlns:a16="http://schemas.microsoft.com/office/drawing/2014/main" id="{D1434F67-077A-4D5C-956E-7C6CE5C09F67}"/>
              </a:ext>
            </a:extLst>
          </p:cNvPr>
          <p:cNvSpPr/>
          <p:nvPr/>
        </p:nvSpPr>
        <p:spPr>
          <a:xfrm>
            <a:off x="2709123" y="0"/>
            <a:ext cx="6700656" cy="523220"/>
          </a:xfrm>
          <a:prstGeom prst="rect">
            <a:avLst/>
          </a:prstGeom>
          <a:noFill/>
        </p:spPr>
        <p:txBody>
          <a:bodyPr wrap="square" lIns="91440" tIns="45720" rIns="91440" bIns="45720">
            <a:spAutoFit/>
          </a:bodyPr>
          <a:lstStyle/>
          <a:p>
            <a:pPr algn="ctr"/>
            <a:r>
              <a:rPr lang="en-US" sz="2800" b="1" u="sng" dirty="0">
                <a:ln w="9525">
                  <a:solidFill>
                    <a:schemeClr val="bg1"/>
                  </a:solidFill>
                  <a:prstDash val="solid"/>
                </a:ln>
                <a:solidFill>
                  <a:srgbClr val="CC3300"/>
                </a:solidFill>
                <a:effectLst>
                  <a:outerShdw blurRad="12700" dist="38100" dir="2700000" algn="tl" rotWithShape="0">
                    <a:schemeClr val="accent5">
                      <a:lumMod val="60000"/>
                      <a:lumOff val="40000"/>
                    </a:schemeClr>
                  </a:outerShdw>
                </a:effectLst>
              </a:rPr>
              <a:t>SUB-FIELDS OF HUMAN GEOGRAPHY</a:t>
            </a:r>
            <a:endParaRPr lang="en-US" sz="2800" b="1" u="sng" cap="none" spc="0" dirty="0">
              <a:ln w="9525">
                <a:solidFill>
                  <a:schemeClr val="bg1"/>
                </a:solidFill>
                <a:prstDash val="solid"/>
              </a:ln>
              <a:solidFill>
                <a:srgbClr val="CC3300"/>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9076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9FAB5-1E1F-48C5-8570-2321A66F63C9}"/>
              </a:ext>
            </a:extLst>
          </p:cNvPr>
          <p:cNvSpPr>
            <a:spLocks noGrp="1"/>
          </p:cNvSpPr>
          <p:nvPr>
            <p:ph type="ctrTitle"/>
          </p:nvPr>
        </p:nvSpPr>
        <p:spPr>
          <a:xfrm>
            <a:off x="1942072" y="0"/>
            <a:ext cx="7766936" cy="774976"/>
          </a:xfrm>
        </p:spPr>
        <p:txBody>
          <a:bodyPr/>
          <a:lstStyle/>
          <a:p>
            <a:pPr algn="ctr"/>
            <a:r>
              <a:rPr lang="en-US" sz="4000" u="sng" dirty="0">
                <a:solidFill>
                  <a:schemeClr val="tx2">
                    <a:lumMod val="50000"/>
                  </a:schemeClr>
                </a:solidFill>
                <a:latin typeface="Times New Roman" panose="02020603050405020304" pitchFamily="18" charset="0"/>
                <a:cs typeface="Times New Roman" panose="02020603050405020304" pitchFamily="18" charset="0"/>
              </a:rPr>
              <a:t>INTRODUCTION</a:t>
            </a:r>
            <a:endParaRPr lang="en-IN" sz="4000" u="sng"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0703BD3-2EFE-400A-89AA-B00150444004}"/>
              </a:ext>
            </a:extLst>
          </p:cNvPr>
          <p:cNvSpPr>
            <a:spLocks noGrp="1"/>
          </p:cNvSpPr>
          <p:nvPr>
            <p:ph type="subTitle" idx="1"/>
          </p:nvPr>
        </p:nvSpPr>
        <p:spPr>
          <a:xfrm>
            <a:off x="763480" y="1074199"/>
            <a:ext cx="10120543" cy="2201661"/>
          </a:xfrm>
        </p:spPr>
        <p:txBody>
          <a:bodyPr/>
          <a:lstStyle/>
          <a:p>
            <a:pPr algn="l"/>
            <a:r>
              <a:rPr lang="en-US" b="1" u="sng" dirty="0">
                <a:solidFill>
                  <a:srgbClr val="7030A0"/>
                </a:solidFill>
                <a:latin typeface="Times New Roman" panose="02020603050405020304" pitchFamily="18" charset="0"/>
                <a:cs typeface="Times New Roman" panose="02020603050405020304" pitchFamily="18" charset="0"/>
              </a:rPr>
              <a:t>GEOGRAPHY:</a:t>
            </a:r>
            <a:r>
              <a:rPr lang="en-US"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dirty="0">
                <a:solidFill>
                  <a:schemeClr val="tx1">
                    <a:lumMod val="95000"/>
                    <a:lumOff val="5000"/>
                  </a:schemeClr>
                </a:solidFill>
                <a:latin typeface="Times New Roman" panose="02020603050405020304" pitchFamily="18" charset="0"/>
                <a:cs typeface="Times New Roman" panose="02020603050405020304" pitchFamily="18" charset="0"/>
              </a:rPr>
              <a:t>From the Greek language ‘to write about the earth’. As a modern academic discipline, geography is concerned with the analysis of the physical and human characteristics of the earth’s surface from a spatial perspective.</a:t>
            </a:r>
          </a:p>
          <a:p>
            <a:pPr algn="l"/>
            <a:r>
              <a:rPr lang="en-US" dirty="0">
                <a:solidFill>
                  <a:schemeClr val="tx1">
                    <a:lumMod val="95000"/>
                    <a:lumOff val="5000"/>
                  </a:schemeClr>
                </a:solidFill>
                <a:latin typeface="Times New Roman" panose="02020603050405020304" pitchFamily="18" charset="0"/>
                <a:cs typeface="Times New Roman" panose="02020603050405020304" pitchFamily="18" charset="0"/>
              </a:rPr>
              <a:t>There are two main branches in geography : </a:t>
            </a:r>
          </a:p>
          <a:p>
            <a:pPr marL="342900" indent="-342900" algn="l">
              <a:buFont typeface="+mj-lt"/>
              <a:buAutoNum type="alphaUcPeriod"/>
            </a:pPr>
            <a:r>
              <a:rPr lang="en-US" b="1" dirty="0">
                <a:solidFill>
                  <a:srgbClr val="0852A4"/>
                </a:solidFill>
                <a:latin typeface="Times New Roman" panose="02020603050405020304" pitchFamily="18" charset="0"/>
                <a:cs typeface="Times New Roman" panose="02020603050405020304" pitchFamily="18" charset="0"/>
              </a:rPr>
              <a:t>PHYSICAL GEOGRAPHY</a:t>
            </a:r>
          </a:p>
          <a:p>
            <a:pPr marL="342900" indent="-342900" algn="l">
              <a:buFont typeface="+mj-lt"/>
              <a:buAutoNum type="alphaUcPeriod"/>
            </a:pPr>
            <a:r>
              <a:rPr lang="en-US" b="1" dirty="0">
                <a:solidFill>
                  <a:srgbClr val="0852A4"/>
                </a:solidFill>
                <a:latin typeface="Times New Roman" panose="02020603050405020304" pitchFamily="18" charset="0"/>
                <a:cs typeface="Times New Roman" panose="02020603050405020304" pitchFamily="18" charset="0"/>
              </a:rPr>
              <a:t>HUMAN GEOGRAPHY</a:t>
            </a:r>
            <a:endParaRPr lang="en-IN" b="1" dirty="0">
              <a:solidFill>
                <a:srgbClr val="0852A4"/>
              </a:solidFill>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A7EACE0B-7E64-44C3-A346-E3169138F8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1626" y="3275860"/>
            <a:ext cx="5015885" cy="330092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493742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EBAD-DDE5-4DF5-8C39-2EFB2A599BCF}"/>
              </a:ext>
            </a:extLst>
          </p:cNvPr>
          <p:cNvSpPr>
            <a:spLocks noGrp="1"/>
          </p:cNvSpPr>
          <p:nvPr>
            <p:ph type="title"/>
          </p:nvPr>
        </p:nvSpPr>
        <p:spPr>
          <a:xfrm>
            <a:off x="632947" y="254493"/>
            <a:ext cx="9105858" cy="3403600"/>
          </a:xfrm>
        </p:spPr>
        <p:txBody>
          <a:bodyPr/>
          <a:lstStyle/>
          <a:p>
            <a:r>
              <a:rPr lang="en-US" sz="2800" b="1" dirty="0">
                <a:solidFill>
                  <a:srgbClr val="0852A4"/>
                </a:solidFill>
                <a:latin typeface="Times New Roman" panose="02020603050405020304" pitchFamily="18" charset="0"/>
                <a:cs typeface="Times New Roman" panose="02020603050405020304" pitchFamily="18" charset="0"/>
              </a:rPr>
              <a:t>A. PHYSICAL GEOGRAPHY: </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Physical geography is the study of natural world. For e.g. mountains, weather /climate , volcanoes, natural disasters, animal, seas and ocean etc. Basically anything that is about nature and how the world works.</a:t>
            </a:r>
            <a:endParaRPr lang="en-IN" dirty="0">
              <a:solidFill>
                <a:schemeClr val="tx1">
                  <a:lumMod val="95000"/>
                  <a:lumOff val="5000"/>
                </a:schemeClr>
              </a:solidFill>
            </a:endParaRPr>
          </a:p>
        </p:txBody>
      </p:sp>
      <p:sp>
        <p:nvSpPr>
          <p:cNvPr id="3" name="Text Placeholder 2">
            <a:extLst>
              <a:ext uri="{FF2B5EF4-FFF2-40B4-BE49-F238E27FC236}">
                <a16:creationId xmlns:a16="http://schemas.microsoft.com/office/drawing/2014/main" id="{5771CABC-73B4-45D2-B6E6-2BBC9F21554E}"/>
              </a:ext>
            </a:extLst>
          </p:cNvPr>
          <p:cNvSpPr>
            <a:spLocks noGrp="1"/>
          </p:cNvSpPr>
          <p:nvPr>
            <p:ph type="body" idx="1"/>
          </p:nvPr>
        </p:nvSpPr>
        <p:spPr>
          <a:xfrm>
            <a:off x="517537" y="3171546"/>
            <a:ext cx="8697484" cy="1844337"/>
          </a:xfrm>
        </p:spPr>
        <p:txBody>
          <a:bodyPr/>
          <a:lstStyle/>
          <a:p>
            <a:r>
              <a:rPr lang="en-US" sz="2800" b="1" dirty="0">
                <a:solidFill>
                  <a:schemeClr val="accent2">
                    <a:lumMod val="75000"/>
                  </a:schemeClr>
                </a:solidFill>
                <a:latin typeface="Times New Roman" panose="02020603050405020304" pitchFamily="18" charset="0"/>
                <a:cs typeface="Times New Roman" panose="02020603050405020304" pitchFamily="18" charset="0"/>
              </a:rPr>
              <a:t>B. HUMAN GEOGRAPHY</a:t>
            </a:r>
            <a:r>
              <a:rPr lang="en-US" sz="2800" b="1" dirty="0"/>
              <a:t>:</a:t>
            </a:r>
            <a:r>
              <a:rPr lang="en-US" dirty="0"/>
              <a:t> </a:t>
            </a:r>
            <a:r>
              <a:rPr lang="en-US" sz="2400" b="1" dirty="0">
                <a:latin typeface="Times New Roman" panose="02020603050405020304" pitchFamily="18" charset="0"/>
                <a:cs typeface="Times New Roman" panose="02020603050405020304" pitchFamily="18" charset="0"/>
              </a:rPr>
              <a:t>Human geography is the study of how the humans have affected by  the environment and why civilizations are where they are</a:t>
            </a:r>
            <a:endParaRPr lang="en-IN"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902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670B-2866-416C-BE54-BD5E02815001}"/>
              </a:ext>
            </a:extLst>
          </p:cNvPr>
          <p:cNvSpPr>
            <a:spLocks noGrp="1"/>
          </p:cNvSpPr>
          <p:nvPr>
            <p:ph type="title"/>
          </p:nvPr>
        </p:nvSpPr>
        <p:spPr>
          <a:xfrm>
            <a:off x="748355" y="547456"/>
            <a:ext cx="9239023" cy="1947169"/>
          </a:xfrm>
        </p:spPr>
        <p:txBody>
          <a:bodyPr/>
          <a:lstStyle/>
          <a:p>
            <a:r>
              <a:rPr lang="en-US" b="1" u="sng" dirty="0">
                <a:solidFill>
                  <a:srgbClr val="8B09AF"/>
                </a:solidFill>
              </a:rPr>
              <a:t>HUMAN GEOGRAPHY:</a:t>
            </a:r>
            <a:br>
              <a:rPr lang="en-US" b="1" u="sng" dirty="0">
                <a:solidFill>
                  <a:srgbClr val="8B09AF"/>
                </a:solidFill>
              </a:rPr>
            </a:br>
            <a:r>
              <a:rPr lang="en-US" sz="2400" dirty="0">
                <a:solidFill>
                  <a:schemeClr val="tx1"/>
                </a:solidFill>
                <a:latin typeface="Times New Roman" panose="02020603050405020304" pitchFamily="18" charset="0"/>
                <a:cs typeface="Times New Roman" panose="02020603050405020304" pitchFamily="18" charset="0"/>
              </a:rPr>
              <a:t>One of the two major divisions of geography; the spatial analysis of human population, its cultures, activities, and landscapes.</a:t>
            </a:r>
            <a:br>
              <a:rPr lang="en-US" b="1" u="sng" dirty="0">
                <a:solidFill>
                  <a:schemeClr val="tx1"/>
                </a:solidFill>
              </a:rPr>
            </a:br>
            <a:endParaRPr lang="en-IN" b="1" u="sng" dirty="0">
              <a:solidFill>
                <a:schemeClr val="tx1"/>
              </a:solidFill>
            </a:endParaRPr>
          </a:p>
        </p:txBody>
      </p:sp>
      <p:pic>
        <p:nvPicPr>
          <p:cNvPr id="4" name="Picture 3">
            <a:extLst>
              <a:ext uri="{FF2B5EF4-FFF2-40B4-BE49-F238E27FC236}">
                <a16:creationId xmlns:a16="http://schemas.microsoft.com/office/drawing/2014/main" id="{C9678379-DF33-46BB-8179-CBCC979D7E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1333" y="2219416"/>
            <a:ext cx="8646772" cy="4465469"/>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33526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7266B-7F6C-4015-9C33-55EA2A290D2D}"/>
              </a:ext>
            </a:extLst>
          </p:cNvPr>
          <p:cNvSpPr>
            <a:spLocks noGrp="1"/>
          </p:cNvSpPr>
          <p:nvPr>
            <p:ph type="title"/>
          </p:nvPr>
        </p:nvSpPr>
        <p:spPr>
          <a:xfrm>
            <a:off x="260083" y="174594"/>
            <a:ext cx="9674030" cy="6683406"/>
          </a:xfrm>
        </p:spPr>
        <p:txBody>
          <a:bodyPr>
            <a:normAutofit fontScale="90000"/>
          </a:bodyPr>
          <a:lstStyle/>
          <a:p>
            <a:r>
              <a:rPr lang="en-US" b="1" u="sng" dirty="0">
                <a:solidFill>
                  <a:srgbClr val="8B09AF"/>
                </a:solidFill>
              </a:rPr>
              <a:t>DEFINITION OF HUMAN GEOGRAPHY:</a:t>
            </a:r>
            <a:br>
              <a:rPr lang="en-US" b="1" u="sng" dirty="0">
                <a:solidFill>
                  <a:srgbClr val="8B09AF"/>
                </a:solidFill>
              </a:rPr>
            </a:br>
            <a:br>
              <a:rPr lang="en-US" b="1" u="sng" dirty="0">
                <a:solidFill>
                  <a:srgbClr val="8B09AF"/>
                </a:solidFill>
              </a:rPr>
            </a:br>
            <a:r>
              <a:rPr lang="en-US" sz="2800" b="1" dirty="0">
                <a:solidFill>
                  <a:schemeClr val="tx1"/>
                </a:solidFill>
                <a:latin typeface="Times New Roman" panose="02020603050405020304" pitchFamily="18" charset="0"/>
                <a:cs typeface="Times New Roman" panose="02020603050405020304" pitchFamily="18" charset="0"/>
              </a:rPr>
              <a:t>“</a:t>
            </a:r>
            <a:r>
              <a:rPr lang="en-US" sz="2800" dirty="0">
                <a:solidFill>
                  <a:schemeClr val="tx1"/>
                </a:solidFill>
                <a:latin typeface="Times New Roman" panose="02020603050405020304" pitchFamily="18" charset="0"/>
                <a:cs typeface="Times New Roman" panose="02020603050405020304" pitchFamily="18" charset="0"/>
              </a:rPr>
              <a:t>Human geography is the synthetic study of relationship between human societies and earth’s surface.”</a:t>
            </a:r>
            <a:br>
              <a:rPr lang="en-US" sz="3200" dirty="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                                                                                   - </a:t>
            </a:r>
            <a:r>
              <a:rPr lang="en-US" sz="2800" dirty="0">
                <a:solidFill>
                  <a:srgbClr val="C00000"/>
                </a:solidFill>
                <a:latin typeface="Times New Roman" panose="02020603050405020304" pitchFamily="18" charset="0"/>
                <a:cs typeface="Times New Roman" panose="02020603050405020304" pitchFamily="18" charset="0"/>
              </a:rPr>
              <a:t>RATZEL</a:t>
            </a:r>
            <a:br>
              <a:rPr lang="en-US" sz="2800" dirty="0">
                <a:solidFill>
                  <a:srgbClr val="C00000"/>
                </a:solidFill>
                <a:latin typeface="Times New Roman" panose="02020603050405020304" pitchFamily="18" charset="0"/>
                <a:cs typeface="Times New Roman" panose="02020603050405020304" pitchFamily="18" charset="0"/>
              </a:rPr>
            </a:br>
            <a:br>
              <a:rPr lang="en-US" sz="3200" b="1" u="sng" dirty="0">
                <a:solidFill>
                  <a:schemeClr val="tx1"/>
                </a:solidFill>
                <a:latin typeface="Times New Roman" panose="02020603050405020304" pitchFamily="18" charset="0"/>
                <a:cs typeface="Times New Roman" panose="02020603050405020304" pitchFamily="18" charset="0"/>
              </a:rPr>
            </a:br>
            <a:r>
              <a:rPr lang="en-US" b="1" dirty="0">
                <a:solidFill>
                  <a:srgbClr val="8B09AF"/>
                </a:solidFill>
              </a:rPr>
              <a:t> </a:t>
            </a:r>
            <a:r>
              <a:rPr lang="en-US" dirty="0">
                <a:solidFill>
                  <a:schemeClr val="tx1"/>
                </a:solidFill>
                <a:latin typeface="Times New Roman" panose="02020603050405020304" pitchFamily="18" charset="0"/>
                <a:cs typeface="Times New Roman" panose="02020603050405020304" pitchFamily="18" charset="0"/>
              </a:rPr>
              <a:t>“</a:t>
            </a:r>
            <a:r>
              <a:rPr lang="en-US" sz="2800" dirty="0">
                <a:solidFill>
                  <a:schemeClr val="tx1"/>
                </a:solidFill>
                <a:latin typeface="Times New Roman" panose="02020603050405020304" pitchFamily="18" charset="0"/>
                <a:cs typeface="Times New Roman" panose="02020603050405020304" pitchFamily="18" charset="0"/>
              </a:rPr>
              <a:t>Human geography is the study of the changing relationship between the unresting man and the unstable earth.”</a:t>
            </a:r>
            <a:br>
              <a:rPr lang="en-US" sz="2800"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                                                            - </a:t>
            </a:r>
            <a:r>
              <a:rPr lang="en-US" sz="2800" dirty="0">
                <a:solidFill>
                  <a:srgbClr val="C00000"/>
                </a:solidFill>
                <a:latin typeface="Times New Roman" panose="02020603050405020304" pitchFamily="18" charset="0"/>
                <a:cs typeface="Times New Roman" panose="02020603050405020304" pitchFamily="18" charset="0"/>
              </a:rPr>
              <a:t>ELLEN C. SEMPLE</a:t>
            </a:r>
            <a:br>
              <a:rPr lang="en-US" sz="2800" dirty="0">
                <a:solidFill>
                  <a:srgbClr val="C00000"/>
                </a:solidFill>
                <a:latin typeface="Times New Roman" panose="02020603050405020304" pitchFamily="18" charset="0"/>
                <a:cs typeface="Times New Roman" panose="02020603050405020304" pitchFamily="18" charset="0"/>
              </a:rPr>
            </a:br>
            <a:br>
              <a:rPr lang="en-US" sz="2800" dirty="0">
                <a:solidFill>
                  <a:srgbClr val="C00000"/>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“Conception resulting from a more synthetic knowledge of the physical laws governing  our earth and of the relations between the living beings which inhabit it.”</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 </a:t>
            </a:r>
            <a:r>
              <a:rPr lang="en-US" sz="2800" dirty="0">
                <a:solidFill>
                  <a:srgbClr val="C00000"/>
                </a:solidFill>
                <a:latin typeface="Times New Roman" panose="02020603050405020304" pitchFamily="18" charset="0"/>
                <a:cs typeface="Times New Roman" panose="02020603050405020304" pitchFamily="18" charset="0"/>
              </a:rPr>
              <a:t>PAUL VIDAL DE LA BLACHE</a:t>
            </a:r>
            <a:endParaRPr lang="en-IN" sz="28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895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D5106-EEF2-4526-BAE4-E4DD952D44D3}"/>
              </a:ext>
            </a:extLst>
          </p:cNvPr>
          <p:cNvSpPr>
            <a:spLocks noGrp="1"/>
          </p:cNvSpPr>
          <p:nvPr>
            <p:ph type="title"/>
          </p:nvPr>
        </p:nvSpPr>
        <p:spPr>
          <a:xfrm>
            <a:off x="452762" y="1651247"/>
            <a:ext cx="9037468" cy="4638088"/>
          </a:xfrm>
        </p:spPr>
        <p:txBody>
          <a:bodyPr>
            <a:normAutofit/>
          </a:bodyPr>
          <a:lstStyle/>
          <a:p>
            <a:pPr>
              <a:lnSpc>
                <a:spcPct val="150000"/>
              </a:lnSpc>
            </a:pPr>
            <a:r>
              <a:rPr lang="en-US" sz="2400" dirty="0">
                <a:solidFill>
                  <a:schemeClr val="tx1"/>
                </a:solidFill>
                <a:latin typeface="Times New Roman" panose="02020603050405020304" pitchFamily="18" charset="0"/>
                <a:cs typeface="Times New Roman" panose="02020603050405020304" pitchFamily="18" charset="0"/>
              </a:rPr>
              <a:t>Human geography studies the inter-relationship between the physical environment and socio cultural environment created by human beings through mutual interaction with each other.</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Geography is ‘the study if the earth as home of humans’.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Its nature is interdisciplinary and integrative. Geography looks at the earth’s surface from two different but interrelated perspectives, known as systematic &amp; regional.  </a:t>
            </a:r>
            <a:endParaRPr lang="en-IN" sz="2400" dirty="0">
              <a:solidFill>
                <a:schemeClr val="tx1"/>
              </a:solidFill>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6B05382C-CA85-4669-A04B-DF735BD4018D}"/>
              </a:ext>
            </a:extLst>
          </p:cNvPr>
          <p:cNvSpPr/>
          <p:nvPr/>
        </p:nvSpPr>
        <p:spPr>
          <a:xfrm>
            <a:off x="381741" y="568665"/>
            <a:ext cx="9869916" cy="769441"/>
          </a:xfrm>
          <a:prstGeom prst="rect">
            <a:avLst/>
          </a:prstGeom>
          <a:noFill/>
        </p:spPr>
        <p:txBody>
          <a:bodyPr wrap="square" lIns="91440" tIns="45720" rIns="91440" bIns="45720">
            <a:spAutoFit/>
          </a:bodyPr>
          <a:lstStyle/>
          <a:p>
            <a:r>
              <a:rPr lang="en-US" sz="4400" u="sng" dirty="0">
                <a:ln w="0"/>
                <a:solidFill>
                  <a:srgbClr val="51CE0C"/>
                </a:solidFill>
                <a:effectLst>
                  <a:innerShdw blurRad="63500" dist="50800" dir="13500000">
                    <a:prstClr val="black">
                      <a:alpha val="50000"/>
                    </a:prstClr>
                  </a:innerShdw>
                </a:effectLst>
              </a:rPr>
              <a:t>NATURE OF HUMAN GEOGRAPHY:</a:t>
            </a:r>
            <a:endParaRPr lang="en-US" sz="4400" b="0" u="sng" cap="none" spc="0" dirty="0">
              <a:ln w="0"/>
              <a:solidFill>
                <a:srgbClr val="51CE0C"/>
              </a:solidFill>
              <a:effectLst>
                <a:innerShdw blurRad="63500" dist="50800" dir="13500000">
                  <a:prstClr val="black">
                    <a:alpha val="50000"/>
                  </a:prstClr>
                </a:innerShdw>
              </a:effectLst>
            </a:endParaRPr>
          </a:p>
        </p:txBody>
      </p:sp>
    </p:spTree>
    <p:extLst>
      <p:ext uri="{BB962C8B-B14F-4D97-AF65-F5344CB8AC3E}">
        <p14:creationId xmlns:p14="http://schemas.microsoft.com/office/powerpoint/2010/main" val="934689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C7199-17C4-451A-8289-461AEAC52C42}"/>
              </a:ext>
            </a:extLst>
          </p:cNvPr>
          <p:cNvSpPr>
            <a:spLocks noGrp="1"/>
          </p:cNvSpPr>
          <p:nvPr>
            <p:ph type="title"/>
          </p:nvPr>
        </p:nvSpPr>
        <p:spPr>
          <a:xfrm>
            <a:off x="346229" y="609599"/>
            <a:ext cx="9658905" cy="5560382"/>
          </a:xfrm>
        </p:spPr>
        <p:txBody>
          <a:bodyPr>
            <a:normAutofit fontScale="90000"/>
          </a:bodyPr>
          <a:lstStyle/>
          <a:p>
            <a:pPr>
              <a:lnSpc>
                <a:spcPct val="150000"/>
              </a:lnSpc>
            </a:pPr>
            <a:r>
              <a:rPr lang="en-US" u="sng" dirty="0">
                <a:solidFill>
                  <a:srgbClr val="FF3300"/>
                </a:solidFill>
                <a:latin typeface="Times New Roman" panose="02020603050405020304" pitchFamily="18" charset="0"/>
                <a:cs typeface="Times New Roman" panose="02020603050405020304" pitchFamily="18" charset="0"/>
              </a:rPr>
              <a:t>SCOPE OF HUMAN GEOGRAPHY:</a:t>
            </a:r>
            <a:br>
              <a:rPr lang="en-US" u="sng" dirty="0">
                <a:solidFill>
                  <a:srgbClr val="FF3300"/>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In human geography, the major thrust is on the study of human societies in their relation to the habitat or environment.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Human geography covers a  very wide field or its scope is enormous. It embraces the study of human races; the growth, fertility, distribution, mortality, and density of population of the various parts of the world, their demographic attributes and  migration patterns; and physical and cultural difference between human groups and economic activities.</a:t>
            </a:r>
            <a:br>
              <a:rPr lang="en-US" sz="24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It deals with the world as it is and with the world as it might be made to be.</a:t>
            </a:r>
            <a:br>
              <a:rPr lang="en-US" sz="22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The impact of man on </a:t>
            </a:r>
            <a:r>
              <a:rPr lang="en-US" sz="2700" dirty="0">
                <a:solidFill>
                  <a:schemeClr val="tx1"/>
                </a:solidFill>
                <a:latin typeface="Times New Roman" panose="02020603050405020304" pitchFamily="18" charset="0"/>
                <a:cs typeface="Times New Roman" panose="02020603050405020304" pitchFamily="18" charset="0"/>
              </a:rPr>
              <a:t>environment</a:t>
            </a:r>
            <a:r>
              <a:rPr lang="en-US" sz="2200" dirty="0">
                <a:solidFill>
                  <a:schemeClr val="tx1"/>
                </a:solidFill>
                <a:latin typeface="Times New Roman" panose="02020603050405020304" pitchFamily="18" charset="0"/>
                <a:cs typeface="Times New Roman" panose="02020603050405020304" pitchFamily="18" charset="0"/>
              </a:rPr>
              <a:t>  is also a topic of growing importance in human geography.</a:t>
            </a:r>
            <a:br>
              <a:rPr lang="en-US" sz="2200" dirty="0">
                <a:solidFill>
                  <a:schemeClr val="tx1"/>
                </a:solidFill>
                <a:latin typeface="Times New Roman" panose="02020603050405020304" pitchFamily="18" charset="0"/>
                <a:cs typeface="Times New Roman" panose="02020603050405020304" pitchFamily="18" charset="0"/>
              </a:rPr>
            </a:br>
            <a:endParaRPr lang="en-IN" sz="2200" u="sn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5115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7138-0323-4635-AE89-2AEB51A58AAD}"/>
              </a:ext>
            </a:extLst>
          </p:cNvPr>
          <p:cNvSpPr>
            <a:spLocks noGrp="1"/>
          </p:cNvSpPr>
          <p:nvPr>
            <p:ph type="title"/>
          </p:nvPr>
        </p:nvSpPr>
        <p:spPr>
          <a:xfrm>
            <a:off x="0" y="192349"/>
            <a:ext cx="12191999" cy="899604"/>
          </a:xfrm>
        </p:spPr>
        <p:txBody>
          <a:bodyPr/>
          <a:lstStyle/>
          <a:p>
            <a:pPr algn="ctr"/>
            <a:r>
              <a:rPr lang="en-US" b="1" u="sng" dirty="0">
                <a:solidFill>
                  <a:schemeClr val="accent2"/>
                </a:solidFill>
                <a:effectLst>
                  <a:outerShdw blurRad="38100" dist="38100" dir="2700000" algn="tl">
                    <a:srgbClr val="000000">
                      <a:alpha val="43137"/>
                    </a:srgbClr>
                  </a:outerShdw>
                </a:effectLst>
              </a:rPr>
              <a:t>MAJOR SUBFIELDS OF HUMAN GEOGRAPHY</a:t>
            </a:r>
            <a:endParaRPr lang="en-IN" b="1" u="sng" dirty="0">
              <a:solidFill>
                <a:schemeClr val="accent2"/>
              </a:solidFill>
              <a:effectLst>
                <a:outerShdw blurRad="38100" dist="38100" dir="2700000" algn="tl">
                  <a:srgbClr val="000000">
                    <a:alpha val="43137"/>
                  </a:srgbClr>
                </a:outerShdw>
              </a:effectLst>
            </a:endParaRPr>
          </a:p>
        </p:txBody>
      </p:sp>
      <p:pic>
        <p:nvPicPr>
          <p:cNvPr id="4" name="Picture 3">
            <a:extLst>
              <a:ext uri="{FF2B5EF4-FFF2-40B4-BE49-F238E27FC236}">
                <a16:creationId xmlns:a16="http://schemas.microsoft.com/office/drawing/2014/main" id="{1C3C2177-D90B-477A-900A-2C41AB1ED6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868" y="1091953"/>
            <a:ext cx="7528264" cy="560437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350665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B723-B3C5-4723-9DE3-CAB80F5B93C9}"/>
              </a:ext>
            </a:extLst>
          </p:cNvPr>
          <p:cNvSpPr>
            <a:spLocks noGrp="1"/>
          </p:cNvSpPr>
          <p:nvPr>
            <p:ph type="title"/>
          </p:nvPr>
        </p:nvSpPr>
        <p:spPr>
          <a:xfrm>
            <a:off x="328475" y="609600"/>
            <a:ext cx="9863090" cy="6101918"/>
          </a:xfrm>
        </p:spPr>
        <p:txBody>
          <a:bodyPr>
            <a:normAutofit fontScale="90000"/>
          </a:bodyPr>
          <a:lstStyle/>
          <a:p>
            <a:pPr>
              <a:lnSpc>
                <a:spcPct val="150000"/>
              </a:lnSpc>
            </a:pPr>
            <a:r>
              <a:rPr lang="en-US" sz="2400" dirty="0">
                <a:solidFill>
                  <a:schemeClr val="tx1"/>
                </a:solidFill>
                <a:latin typeface="Times New Roman" panose="02020603050405020304" pitchFamily="18" charset="0"/>
                <a:cs typeface="Times New Roman" panose="02020603050405020304" pitchFamily="18" charset="0"/>
              </a:rPr>
              <a:t>HUMAN GEOGRAPHY HAS A NUMBER OF SUB-BRANCHES-</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1.</a:t>
            </a:r>
            <a:r>
              <a:rPr lang="en-US" sz="2200" dirty="0">
                <a:solidFill>
                  <a:srgbClr val="FF0000"/>
                </a:solidFill>
                <a:latin typeface="Times New Roman" panose="02020603050405020304" pitchFamily="18" charset="0"/>
                <a:cs typeface="Times New Roman" panose="02020603050405020304" pitchFamily="18" charset="0"/>
              </a:rPr>
              <a:t>ANTHROPOGEOGRAPHY: </a:t>
            </a:r>
            <a:r>
              <a:rPr lang="en-US" sz="2200" dirty="0">
                <a:solidFill>
                  <a:schemeClr val="tx1"/>
                </a:solidFill>
                <a:latin typeface="Times New Roman" panose="02020603050405020304" pitchFamily="18" charset="0"/>
                <a:cs typeface="Times New Roman" panose="02020603050405020304" pitchFamily="18" charset="0"/>
              </a:rPr>
              <a:t>It largely deals with racial phenomena in their spatial context.</a:t>
            </a:r>
            <a:br>
              <a:rPr lang="en-US" sz="22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2.</a:t>
            </a:r>
            <a:r>
              <a:rPr lang="en-US" sz="2200" dirty="0">
                <a:solidFill>
                  <a:srgbClr val="FF0000"/>
                </a:solidFill>
                <a:latin typeface="Times New Roman" panose="02020603050405020304" pitchFamily="18" charset="0"/>
                <a:cs typeface="Times New Roman" panose="02020603050405020304" pitchFamily="18" charset="0"/>
              </a:rPr>
              <a:t>CULTURAL GEOGRAPHY</a:t>
            </a:r>
            <a:r>
              <a:rPr lang="en-US" sz="2200" dirty="0">
                <a:solidFill>
                  <a:schemeClr val="tx1"/>
                </a:solidFill>
                <a:latin typeface="Times New Roman" panose="02020603050405020304" pitchFamily="18" charset="0"/>
                <a:cs typeface="Times New Roman" panose="02020603050405020304" pitchFamily="18" charset="0"/>
              </a:rPr>
              <a:t>: It focusses on the origin, components and impact of human cultures, both material and non-material.</a:t>
            </a:r>
            <a:br>
              <a:rPr lang="en-US" sz="22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3.</a:t>
            </a:r>
            <a:r>
              <a:rPr lang="en-US" sz="2200" dirty="0">
                <a:solidFill>
                  <a:srgbClr val="FF0000"/>
                </a:solidFill>
                <a:latin typeface="Times New Roman" panose="02020603050405020304" pitchFamily="18" charset="0"/>
                <a:cs typeface="Times New Roman" panose="02020603050405020304" pitchFamily="18" charset="0"/>
              </a:rPr>
              <a:t>ECONOMIC GEOGRAPHY: </a:t>
            </a:r>
            <a:r>
              <a:rPr lang="en-US" sz="2200" dirty="0">
                <a:solidFill>
                  <a:schemeClr val="tx1"/>
                </a:solidFill>
                <a:latin typeface="Times New Roman" panose="02020603050405020304" pitchFamily="18" charset="0"/>
                <a:cs typeface="Times New Roman" panose="02020603050405020304" pitchFamily="18" charset="0"/>
              </a:rPr>
              <a:t>Study of the earth in relation to the productive activities of  man. The earth is the main source of wealth, such as forests, mines, waters, and fisheries. This overlaps with economics.</a:t>
            </a:r>
            <a:br>
              <a:rPr lang="en-US" sz="22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4.</a:t>
            </a:r>
            <a:r>
              <a:rPr lang="en-US" sz="2200" dirty="0">
                <a:solidFill>
                  <a:srgbClr val="FF0000"/>
                </a:solidFill>
                <a:latin typeface="Times New Roman" panose="02020603050405020304" pitchFamily="18" charset="0"/>
                <a:cs typeface="Times New Roman" panose="02020603050405020304" pitchFamily="18" charset="0"/>
              </a:rPr>
              <a:t>SOCIAL GEOGRAPHY: </a:t>
            </a:r>
            <a:r>
              <a:rPr lang="en-US" sz="2200" dirty="0">
                <a:solidFill>
                  <a:schemeClr val="tx1"/>
                </a:solidFill>
                <a:latin typeface="Times New Roman" panose="02020603050405020304" pitchFamily="18" charset="0"/>
                <a:cs typeface="Times New Roman" panose="02020603050405020304" pitchFamily="18" charset="0"/>
              </a:rPr>
              <a:t>Study of the earth in relation to the social activities of  man. the various human communities and settlement patterns are affected by the nature of the landscape. </a:t>
            </a:r>
            <a:br>
              <a:rPr lang="en-US" sz="2200" dirty="0">
                <a:solidFill>
                  <a:schemeClr val="tx1"/>
                </a:solidFill>
                <a:latin typeface="Times New Roman" panose="02020603050405020304" pitchFamily="18" charset="0"/>
                <a:cs typeface="Times New Roman" panose="02020603050405020304" pitchFamily="18" charset="0"/>
              </a:rPr>
            </a:br>
            <a:r>
              <a:rPr lang="en-US" sz="2200" dirty="0">
                <a:solidFill>
                  <a:schemeClr val="tx1"/>
                </a:solidFill>
                <a:latin typeface="Times New Roman" panose="02020603050405020304" pitchFamily="18" charset="0"/>
                <a:cs typeface="Times New Roman" panose="02020603050405020304" pitchFamily="18" charset="0"/>
              </a:rPr>
              <a:t>5.</a:t>
            </a:r>
            <a:r>
              <a:rPr lang="en-US" sz="2200" dirty="0">
                <a:solidFill>
                  <a:srgbClr val="FF0000"/>
                </a:solidFill>
                <a:latin typeface="Times New Roman" panose="02020603050405020304" pitchFamily="18" charset="0"/>
                <a:cs typeface="Times New Roman" panose="02020603050405020304" pitchFamily="18" charset="0"/>
              </a:rPr>
              <a:t>POLITICAL GEOGRAPHY: </a:t>
            </a:r>
            <a:r>
              <a:rPr lang="en-US" sz="2200" dirty="0">
                <a:solidFill>
                  <a:schemeClr val="tx1"/>
                </a:solidFill>
                <a:latin typeface="Times New Roman" panose="02020603050405020304" pitchFamily="18" charset="0"/>
                <a:cs typeface="Times New Roman" panose="02020603050405020304" pitchFamily="18" charset="0"/>
              </a:rPr>
              <a:t>Study of the earth in relation to the political activities of  man. Main  focus remains for creation and transformation of political and administrative region.</a:t>
            </a:r>
            <a:br>
              <a:rPr lang="en-US" sz="2200" dirty="0">
                <a:solidFill>
                  <a:schemeClr val="tx1"/>
                </a:solidFill>
                <a:latin typeface="Times New Roman" panose="02020603050405020304" pitchFamily="18" charset="0"/>
                <a:cs typeface="Times New Roman" panose="02020603050405020304" pitchFamily="18" charset="0"/>
              </a:rPr>
            </a:br>
            <a:endParaRPr lang="en-IN"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8161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169</TotalTime>
  <Words>232</Words>
  <Application>Microsoft Office PowerPoint</Application>
  <PresentationFormat>Widescreen</PresentationFormat>
  <Paragraphs>22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Black</vt:lpstr>
      <vt:lpstr>Times New Roman</vt:lpstr>
      <vt:lpstr>Trebuchet MS</vt:lpstr>
      <vt:lpstr>Wingdings 3</vt:lpstr>
      <vt:lpstr>Facet</vt:lpstr>
      <vt:lpstr>PowerPoint Presentation</vt:lpstr>
      <vt:lpstr>INTRODUCTION</vt:lpstr>
      <vt:lpstr>A. PHYSICAL GEOGRAPHY: Physical geography is the study of natural world. For e.g. mountains, weather /climate , volcanoes, natural disasters, animal, seas and ocean etc. Basically anything that is about nature and how the world works.</vt:lpstr>
      <vt:lpstr>HUMAN GEOGRAPHY: One of the two major divisions of geography; the spatial analysis of human population, its cultures, activities, and landscapes. </vt:lpstr>
      <vt:lpstr>DEFINITION OF HUMAN GEOGRAPHY:  “Human geography is the synthetic study of relationship between human societies and earth’s surface.”                                                                                    - RATZEL   “Human geography is the study of the changing relationship between the unresting man and the unstable earth.”                                                             - ELLEN C. SEMPLE  “Conception resulting from a more synthetic knowledge of the physical laws governing  our earth and of the relations between the living beings which inhabit it.”                                                             - PAUL VIDAL DE LA BLACHE</vt:lpstr>
      <vt:lpstr>Human geography studies the inter-relationship between the physical environment and socio cultural environment created by human beings through mutual interaction with each other. Geography is ‘the study if the earth as home of humans’. Its nature is interdisciplinary and integrative. Geography looks at the earth’s surface from two different but interrelated perspectives, known as systematic &amp; regional.  </vt:lpstr>
      <vt:lpstr>SCOPE OF HUMAN GEOGRAPHY: In human geography, the major thrust is on the study of human societies in their relation to the habitat or environment. Human geography covers a  very wide field or its scope is enormous. It embraces the study of human races; the growth, fertility, distribution, mortality, and density of population of the various parts of the world, their demographic attributes and  migration patterns; and physical and cultural difference between human groups and economic activities. It deals with the world as it is and with the world as it might be made to be. The impact of man on environment  is also a topic of growing importance in human geography. </vt:lpstr>
      <vt:lpstr>MAJOR SUBFIELDS OF HUMAN GEOGRAPHY</vt:lpstr>
      <vt:lpstr>HUMAN GEOGRAPHY HAS A NUMBER OF SUB-BRANCHES- 1.ANTHROPOGEOGRAPHY: It largely deals with racial phenomena in their spatial context. 2.CULTURAL GEOGRAPHY: It focusses on the origin, components and impact of human cultures, both material and non-material. 3.ECONOMIC GEOGRAPHY: Study of the earth in relation to the productive activities of  man. The earth is the main source of wealth, such as forests, mines, waters, and fisheries. This overlaps with economics. 4.SOCIAL GEOGRAPHY: Study of the earth in relation to the social activities of  man. the various human communities and settlement patterns are affected by the nature of the landscape.  5.POLITICAL GEOGRAPHY: Study of the earth in relation to the political activities of  man. Main  focus remains for creation and transformation of political and administrative region. </vt:lpstr>
      <vt:lpstr>6.HISTORICAL GEOGRAPHY: Spatial and temporal trends of geographical phenomena are studied in historical geography. 7. POPULATION GEOGRAPHY: It is the study of various dimensions of population like its population distribution, density, composition, fertility, mortality, migration etc. 8. SETTLEMENT GEOGRAPHY: It is the study of rural/ urban settlements, their size, distribution, functions, hierarch, and off various other parameters of settlement system. 9. BEHAVIORAL GEOGRAPHY: It is an approach to human geography that attempts to understand  human activities in space, place, and environment by studying it at the level of the individual person.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Jayanto Biswas</dc:creator>
  <cp:lastModifiedBy>Jayanto Biswas</cp:lastModifiedBy>
  <cp:revision>20</cp:revision>
  <dcterms:created xsi:type="dcterms:W3CDTF">2020-04-25T02:17:21Z</dcterms:created>
  <dcterms:modified xsi:type="dcterms:W3CDTF">2020-04-25T05:07:18Z</dcterms:modified>
</cp:coreProperties>
</file>